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69" r:id="rId4"/>
    <p:sldId id="292" r:id="rId5"/>
    <p:sldId id="293" r:id="rId6"/>
    <p:sldId id="294" r:id="rId7"/>
    <p:sldId id="295" r:id="rId8"/>
    <p:sldId id="296" r:id="rId9"/>
    <p:sldId id="305" r:id="rId10"/>
    <p:sldId id="299" r:id="rId11"/>
    <p:sldId id="302" r:id="rId12"/>
    <p:sldId id="301" r:id="rId13"/>
    <p:sldId id="303" r:id="rId14"/>
    <p:sldId id="306" r:id="rId15"/>
    <p:sldId id="309" r:id="rId16"/>
    <p:sldId id="307" r:id="rId17"/>
    <p:sldId id="310" r:id="rId18"/>
    <p:sldId id="311" r:id="rId19"/>
    <p:sldId id="312" r:id="rId20"/>
    <p:sldId id="308" r:id="rId21"/>
    <p:sldId id="313" r:id="rId22"/>
    <p:sldId id="314" r:id="rId23"/>
    <p:sldId id="316" r:id="rId24"/>
    <p:sldId id="317" r:id="rId25"/>
    <p:sldId id="315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28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000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8" autoAdjust="0"/>
    <p:restoredTop sz="98452" autoAdjust="0"/>
  </p:normalViewPr>
  <p:slideViewPr>
    <p:cSldViewPr>
      <p:cViewPr>
        <p:scale>
          <a:sx n="80" d="100"/>
          <a:sy n="80" d="100"/>
        </p:scale>
        <p:origin x="-14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5A612E-EC95-4369-BC58-D094516BCC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5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05907-A2E3-4876-BD13-7D8A58293048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A34AC-AEC9-432F-BE82-14B792BEA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669D9-73B6-42D6-A7E6-2639EB166B55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E080A-A499-4BF2-946A-CE3B66589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2E502-C1E5-4E2C-BDD1-7D553AD98C3A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A9525-647A-436D-82B5-DA4B39EB1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80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6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7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2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5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3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90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400B1-DC9B-447A-8B5F-958161FAFF77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7EBC6-D1F3-4643-910A-389583025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4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1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3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4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7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7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0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1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54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0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C2D6E-DCC3-4E92-A119-C4763CEE9B60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60C90-6D02-4410-A101-52A0FDE01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68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2015.08.25.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B2464-95F0-4A41-9B30-C3EBCA967B9D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C8BD-55FA-45B3-BE10-94E9C4D7B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87184-CBBE-4BA7-8346-CE95B37A1C6A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FCD42-0419-49CB-9FC1-0AC13CC20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3B8EA-83BC-425A-A9E2-42E258E86312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8763-6919-4E3D-989F-3E9788CB3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C8691-2394-4EBD-AA2C-65412F0A3F20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026F-E596-4FDB-9B4A-EEF478A33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8D1A4-8357-4D9F-B44D-E11DD7C8B2F1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B409D-0F98-4CA5-9111-E2F1235E7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29EF06-D48B-43C9-8B4F-9A7CA26E8A53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3A792-CDAC-4623-B639-1B2E61EFB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SzPct val="50000"/>
              <a:defRPr sz="1400">
                <a:latin typeface="+mn-lt"/>
              </a:defRPr>
            </a:lvl1pPr>
          </a:lstStyle>
          <a:p>
            <a:fld id="{1EA85B37-8CA0-480C-B5E9-5BD282875BE2}" type="datetime1">
              <a:rPr lang="en-US"/>
              <a:pPr/>
              <a:t>8/24/2015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SzPct val="50000"/>
              <a:defRPr sz="1400">
                <a:latin typeface="+mn-lt"/>
              </a:defRPr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Pct val="50000"/>
              <a:defRPr sz="1400">
                <a:latin typeface="+mn-lt"/>
              </a:defRPr>
            </a:lvl1pPr>
          </a:lstStyle>
          <a:p>
            <a:fld id="{B2676BCE-B17F-4CBA-9913-40B9123FA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50000"/>
        <a:defRPr sz="5400" b="1">
          <a:solidFill>
            <a:schemeClr val="tx1"/>
          </a:solidFill>
          <a:latin typeface="EnglischeSchT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Char char="•"/>
        <a:defRPr sz="4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Char char="–"/>
        <a:defRPr sz="36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50000"/>
        <a:buChar char="•"/>
        <a:defRPr sz="32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50000"/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2015.08.25.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67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283280-AFBB-44B6-BC83-C1C68950C6BD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2015.08.25.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108495-E129-4A44-ADB8-D527815FF6F9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77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780928"/>
            <a:ext cx="8208912" cy="1647056"/>
          </a:xfrm>
        </p:spPr>
        <p:txBody>
          <a:bodyPr/>
          <a:lstStyle/>
          <a:p>
            <a:pPr algn="ctr"/>
            <a:r>
              <a:rPr lang="lv-LV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</a:t>
            </a:r>
            <a:r>
              <a:rPr lang="lv-LV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sabiedrības viedoklis par ekosistēmu pakalpojumiem un to izmantošanas veidi </a:t>
            </a:r>
            <a:r>
              <a:rPr lang="lv-LV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lv-LV" sz="28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Valsts pētījumu programma</a:t>
            </a:r>
            <a:br>
              <a:rPr lang="lv-LV" sz="28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lv-LV" sz="28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EKOSOC-LV</a:t>
            </a:r>
            <a:r>
              <a:rPr lang="lv-LV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lv-LV" sz="24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Projekts </a:t>
            </a:r>
            <a:r>
              <a:rPr lang="lv-LV" sz="24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5.2.9 Sociālās </a:t>
            </a:r>
            <a:r>
              <a:rPr lang="lv-LV" sz="2400" b="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apziņas izmaiņu ietekme uz ekosistēmas pakalpojumu ilgtspējīgu </a:t>
            </a:r>
            <a:r>
              <a:rPr lang="lv-LV" sz="24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nodrošinājumu</a:t>
            </a:r>
            <a:endParaRPr lang="lv-LV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/>
          <a:lstStyle/>
          <a:p>
            <a:endParaRPr lang="lv-LV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lv-LV" sz="2000" b="0" dirty="0" smtClean="0">
                <a:solidFill>
                  <a:srgbClr val="800000"/>
                </a:solidFill>
                <a:latin typeface="Arial" panose="020B0604020202020204" pitchFamily="34" charset="0"/>
                <a:cs typeface="Arial" pitchFamily="34" charset="0"/>
              </a:rPr>
              <a:t>Jolanta Bāra, Daugavpils Universitāte</a:t>
            </a:r>
          </a:p>
          <a:p>
            <a:r>
              <a:rPr lang="lv-LV" sz="2000" b="0" dirty="0" smtClean="0">
                <a:solidFill>
                  <a:srgbClr val="800000"/>
                </a:solidFill>
                <a:latin typeface="Arial" panose="020B0604020202020204" pitchFamily="34" charset="0"/>
                <a:cs typeface="Arial" pitchFamily="34" charset="0"/>
              </a:rPr>
              <a:t>25.08.2015.</a:t>
            </a:r>
            <a:endParaRPr lang="lv-LV" sz="2000" b="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KOSOC-LV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47" y="0"/>
            <a:ext cx="1656184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Respondentu profils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1. Mājsaimniecības lielums</a:t>
            </a:r>
            <a:endParaRPr lang="lv-LV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5800487" cy="37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16632"/>
            <a:ext cx="10001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609329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schemeClr val="accent6">
                    <a:lumMod val="50000"/>
                  </a:schemeClr>
                </a:solidFill>
              </a:rPr>
              <a:t>Provizoriskie dati: apstrādāja I.Druva-</a:t>
            </a:r>
            <a:r>
              <a:rPr lang="lv-LV" sz="2000" dirty="0" err="1" smtClean="0">
                <a:solidFill>
                  <a:schemeClr val="accent6">
                    <a:lumMod val="50000"/>
                  </a:schemeClr>
                </a:solidFill>
              </a:rPr>
              <a:t>Druvaskalna</a:t>
            </a:r>
            <a:endParaRPr lang="lv-LV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papildu resursi – Visas teritorijas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1433"/>
            <a:ext cx="5976664" cy="47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papildu </a:t>
            </a: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resursi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Visas teritorijas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32" y="1268760"/>
            <a:ext cx="6511609" cy="52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papildu </a:t>
            </a: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resursi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Visas teritorijas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19143" cy="53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648072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Makšķerēšana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8849"/>
            <a:ext cx="2997238" cy="24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7429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Augšdaugava</a:t>
            </a:r>
            <a:endParaRPr lang="lv-LV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51" y="1168848"/>
            <a:ext cx="2997238" cy="24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7124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Augšzeme</a:t>
            </a:r>
            <a:endParaRPr lang="lv-LV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3" y="4347195"/>
            <a:ext cx="3130181" cy="25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248" y="370419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Rāzna</a:t>
            </a:r>
            <a:endParaRPr lang="lv-LV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2924030"/>
            <a:ext cx="3096344" cy="24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0730" y="2429990"/>
            <a:ext cx="265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Slītere</a:t>
            </a:r>
            <a:endParaRPr lang="lv-LV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45" y="4347196"/>
            <a:ext cx="3006335" cy="24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3888" y="37890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Vestiena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4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papildu </a:t>
            </a: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resursi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Visas teritorijas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2242"/>
            <a:ext cx="6552728" cy="52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papildu </a:t>
            </a: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resursi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Visas teritorijas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27239" cy="52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papildu </a:t>
            </a: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resursi – </a:t>
            </a:r>
            <a:r>
              <a:rPr lang="lv-LV" sz="32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Visas teritorijas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82791" cy="47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292497" cy="50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00363" cy="48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348880"/>
            <a:ext cx="8208912" cy="648072"/>
          </a:xfrm>
        </p:spPr>
        <p:txBody>
          <a:bodyPr/>
          <a:lstStyle/>
          <a:p>
            <a:pPr algn="ctr"/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VALSTS PĒTĪJUMU PROGRAMMA:</a:t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endParaRPr lang="lv-LV" sz="3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924944"/>
            <a:ext cx="6400800" cy="3168352"/>
          </a:xfrm>
        </p:spPr>
        <p:txBody>
          <a:bodyPr/>
          <a:lstStyle/>
          <a:p>
            <a:r>
              <a:rPr lang="lv-LV" sz="2400" b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valsts pasūtījums </a:t>
            </a:r>
            <a:endParaRPr lang="lv-LV" sz="2400" b="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lv-LV" sz="2400" b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zinātnisku </a:t>
            </a:r>
            <a:r>
              <a:rPr lang="lv-LV" sz="2400" b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pētījumu veikšanai </a:t>
            </a:r>
            <a:endParaRPr lang="lv-LV" sz="2400" b="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lv-LV" sz="2400" b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ekonomikas</a:t>
            </a:r>
            <a:r>
              <a:rPr lang="lv-LV" sz="2400" b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izglītības, kultūras vai citā valstij prioritārā nozarē </a:t>
            </a:r>
            <a:endParaRPr lang="lv-LV" sz="2400" b="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lv-LV" sz="2400" b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 </a:t>
            </a:r>
            <a:r>
              <a:rPr lang="lv-LV" sz="2400" b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mērķi veicināt šīs nozares attīstību.</a:t>
            </a:r>
            <a:endParaRPr lang="lv-LV" sz="2400" b="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KOSOC-LV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0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83555" cy="48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6" y="1678429"/>
            <a:ext cx="2940512" cy="23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18" y="1631053"/>
            <a:ext cx="2959642" cy="23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1" y="4374417"/>
            <a:ext cx="3069411" cy="24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831" y="118473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Augšdaugava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3493926" y="1184734"/>
            <a:ext cx="221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Augšzeme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80525" y="4005064"/>
            <a:ext cx="213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Rāzna</a:t>
            </a:r>
            <a:endParaRPr lang="lv-LV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7" y="4360772"/>
            <a:ext cx="3062231" cy="24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3114" y="4037095"/>
            <a:ext cx="244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Slītere</a:t>
            </a:r>
            <a:endParaRPr lang="lv-LV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340"/>
            <a:ext cx="2963023" cy="23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0762" y="119901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Vestiena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4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241340" cy="5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988840"/>
            <a:ext cx="4565295" cy="36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17" y="1983329"/>
            <a:ext cx="4559431" cy="36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315" y="154729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Visas teritorijas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4592351" y="1511669"/>
            <a:ext cx="278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Slītere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09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002"/>
            <a:ext cx="6101318" cy="48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4" y="1416050"/>
            <a:ext cx="6562766" cy="52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38" y="1416049"/>
            <a:ext cx="6275689" cy="50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02" y="1196752"/>
            <a:ext cx="6730895" cy="53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270333"/>
            <a:ext cx="6634976" cy="52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9024"/>
            <a:ext cx="6051743" cy="48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780928"/>
            <a:ext cx="8496944" cy="1647056"/>
          </a:xfrm>
        </p:spPr>
        <p:txBody>
          <a:bodyPr/>
          <a:lstStyle/>
          <a:p>
            <a:pPr marL="342900" indent="-342900" algn="ctr">
              <a:buFont typeface="Wingdings" panose="020B0604020202020204" pitchFamily="2" charset="2"/>
              <a:buChar char="q"/>
            </a:pP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VALSTS PĒTĪJUMU PROGRAMMA 2014</a:t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“Tautsaimniecības </a:t>
            </a: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transformācija, gudra izaugsme, pārvaldība un tiesiskais ietvars valsts un sabiedrības ilgtspējīgai attīstībai –</a:t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jaunas pieejas ilgtspējīgas zināšanu sabiedrības veidošanai</a:t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(EKOSOC-LV</a:t>
            </a:r>
            <a: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)”</a:t>
            </a:r>
            <a:br>
              <a:rPr lang="lv-LV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ktuālu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sabiedrības norišu izpēte ekonomikā, demogrāfijā, pārvaldē, tiesībās, reģionālajā attīstībā, vides aizsardzībā un citās 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jomās.</a:t>
            </a:r>
            <a:br>
              <a:rPr lang="lv-LV" sz="2000" dirty="0" smtClean="0"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lv-LV" sz="2000" dirty="0" err="1" smtClean="0">
                <a:latin typeface="Arial" pitchFamily="34" charset="0"/>
                <a:cs typeface="Arial" pitchFamily="34" charset="0"/>
              </a:rPr>
              <a:t>apakšprojekti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sociālo zinātņu nozarēs.</a:t>
            </a:r>
            <a:br>
              <a:rPr lang="lv-LV" sz="2000" dirty="0" smtClean="0"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latin typeface="Arial" pitchFamily="34" charset="0"/>
                <a:cs typeface="Arial" pitchFamily="34" charset="0"/>
              </a:rPr>
              <a:t>Informācija par projektu – Latvijas Zinātņu akadēmijas </a:t>
            </a:r>
            <a:r>
              <a:rPr lang="lv-LV" sz="2000" dirty="0" err="1" smtClean="0">
                <a:latin typeface="Arial" pitchFamily="34" charset="0"/>
                <a:cs typeface="Arial" pitchFamily="34" charset="0"/>
              </a:rPr>
              <a:t>mājaslapā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 err="1" smtClean="0">
                <a:latin typeface="Arial" pitchFamily="34" charset="0"/>
                <a:cs typeface="Arial" pitchFamily="34" charset="0"/>
              </a:rPr>
              <a:t>www.lza.lv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 smtClean="0">
                <a:latin typeface="Arial" pitchFamily="34" charset="0"/>
                <a:cs typeface="Arial" pitchFamily="34" charset="0"/>
              </a:rPr>
            </a:br>
            <a:r>
              <a:rPr lang="lv-LV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latin typeface="Arial" pitchFamily="34" charset="0"/>
                <a:cs typeface="Arial" pitchFamily="34" charset="0"/>
              </a:rPr>
            </a:br>
            <a:r>
              <a:rPr lang="lv-LV" sz="2000" dirty="0">
                <a:latin typeface="Arial" pitchFamily="34" charset="0"/>
                <a:cs typeface="Arial" pitchFamily="34" charset="0"/>
              </a:rPr>
              <a:t/>
            </a:r>
            <a:br>
              <a:rPr lang="lv-LV" sz="2000" dirty="0">
                <a:latin typeface="Arial" pitchFamily="34" charset="0"/>
                <a:cs typeface="Arial" pitchFamily="34" charset="0"/>
              </a:rPr>
            </a:br>
            <a:endParaRPr lang="lv-LV" sz="3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KOSOC-LV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9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Ekosistēmu pakalpojumi – atpūta, sports, rekreācija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7883"/>
            <a:ext cx="6192688" cy="49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5877272"/>
            <a:ext cx="7772400" cy="858019"/>
          </a:xfrm>
        </p:spPr>
        <p:txBody>
          <a:bodyPr/>
          <a:lstStyle/>
          <a:p>
            <a:pPr algn="ctr"/>
            <a:r>
              <a:rPr lang="lv-LV" sz="2800" b="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itchFamily="34" charset="0"/>
              </a:rPr>
              <a:t>Jolanta Bāra</a:t>
            </a:r>
            <a:r>
              <a:rPr lang="lv-LV" sz="2800" b="0" dirty="0">
                <a:solidFill>
                  <a:srgbClr val="80000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lv-LV" sz="2800" b="0" dirty="0">
                <a:solidFill>
                  <a:srgbClr val="80000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lv-LV" sz="2800" b="0" cap="none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itchFamily="34" charset="0"/>
              </a:rPr>
              <a:t>jolanta.bara@biology.lv</a:t>
            </a:r>
            <a:endParaRPr lang="lv-LV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15616" y="5157192"/>
            <a:ext cx="7772400" cy="780107"/>
          </a:xfrm>
        </p:spPr>
        <p:txBody>
          <a:bodyPr/>
          <a:lstStyle/>
          <a:p>
            <a:pPr algn="ctr"/>
            <a:r>
              <a:rPr lang="lv-LV" sz="4000" dirty="0" smtClean="0">
                <a:solidFill>
                  <a:srgbClr val="800000"/>
                </a:solidFill>
              </a:rPr>
              <a:t>Paldies par uzmanību!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17704" cy="458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Projekts 5.2.9.</a:t>
            </a:r>
            <a:b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Mērķis: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14" y="1340768"/>
            <a:ext cx="8458200" cy="1440160"/>
          </a:xfrm>
        </p:spPr>
        <p:txBody>
          <a:bodyPr/>
          <a:lstStyle/>
          <a:p>
            <a:pPr marL="0" indent="0">
              <a:buNone/>
            </a:pPr>
            <a:r>
              <a:rPr lang="lv-LV" sz="2400" b="0" dirty="0" smtClean="0">
                <a:solidFill>
                  <a:srgbClr val="003300"/>
                </a:solidFill>
              </a:rPr>
              <a:t>izpētīt </a:t>
            </a:r>
            <a:r>
              <a:rPr lang="lv-LV" sz="2400" b="0" dirty="0">
                <a:solidFill>
                  <a:srgbClr val="003300"/>
                </a:solidFill>
              </a:rPr>
              <a:t>sociālās apziņas izmaiņu ietekmi uz ekosistēmas pakalpojumu izmantošanas ilgtspējīgu nodrošinājumu, tai </a:t>
            </a:r>
            <a:r>
              <a:rPr lang="lv-LV" sz="2400" b="0" dirty="0" smtClean="0">
                <a:solidFill>
                  <a:srgbClr val="003300"/>
                </a:solidFill>
              </a:rPr>
              <a:t>skaitā </a:t>
            </a:r>
            <a:r>
              <a:rPr lang="lv-LV" sz="2400" b="0" dirty="0" err="1" smtClean="0">
                <a:solidFill>
                  <a:srgbClr val="003300"/>
                </a:solidFill>
              </a:rPr>
              <a:t>modeļteritoriju</a:t>
            </a:r>
            <a:r>
              <a:rPr lang="lv-LV" sz="2400" b="0" dirty="0" smtClean="0">
                <a:solidFill>
                  <a:srgbClr val="003300"/>
                </a:solidFill>
              </a:rPr>
              <a:t> ekosistēmu pakalpojumu un  sabiedrības </a:t>
            </a:r>
            <a:r>
              <a:rPr lang="lv-LV" sz="2400" b="0" dirty="0">
                <a:solidFill>
                  <a:srgbClr val="003300"/>
                </a:solidFill>
              </a:rPr>
              <a:t>sociālās apziņas </a:t>
            </a:r>
            <a:r>
              <a:rPr lang="lv-LV" sz="2400" b="0" dirty="0" smtClean="0">
                <a:solidFill>
                  <a:srgbClr val="003300"/>
                </a:solidFill>
              </a:rPr>
              <a:t>specifiku.</a:t>
            </a:r>
            <a:endParaRPr lang="lv-LV" sz="2400" b="0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020" y="299695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Modeļteritorijas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Nacionālie parki «Rāzna» un «Slītere»</a:t>
            </a: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Aizsargājamo ainavu apvidi «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Augšdaugava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», «Augšzeme», «Vestiena»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01317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Projekta partneri: Daugavpils Universitāte, </a:t>
            </a:r>
          </a:p>
          <a:p>
            <a:pPr algn="ctr"/>
            <a:r>
              <a:rPr lang="lv-LV" dirty="0" smtClean="0"/>
              <a:t>Vidzemes augstskola, </a:t>
            </a:r>
          </a:p>
          <a:p>
            <a:pPr algn="ctr"/>
            <a:r>
              <a:rPr lang="lv-LV" dirty="0" smtClean="0"/>
              <a:t>Liepājas Universitāte, </a:t>
            </a:r>
          </a:p>
          <a:p>
            <a:pPr algn="ctr"/>
            <a:r>
              <a:rPr lang="lv-LV" dirty="0" smtClean="0"/>
              <a:t>Rīgas Stradiņa Universitāte</a:t>
            </a:r>
          </a:p>
          <a:p>
            <a:pPr algn="ctr"/>
            <a:r>
              <a:rPr lang="lv-LV" dirty="0" smtClean="0"/>
              <a:t>Projekta vadītāja: prof. Inese </a:t>
            </a:r>
            <a:r>
              <a:rPr lang="lv-LV" dirty="0" err="1" smtClean="0"/>
              <a:t>Kokina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585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Projekts 5.2.9.</a:t>
            </a:r>
            <a:b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Pasākumi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412776"/>
            <a:ext cx="259228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Situācijas izpēte – anketēšana, intervijas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777213"/>
            <a:ext cx="259228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Pasākumi sociālās apziņas izmainīšanai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2739954" y="4269911"/>
            <a:ext cx="259228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Atkārtota anketēšana</a:t>
            </a:r>
            <a:endParaRPr lang="lv-LV" dirty="0"/>
          </a:p>
        </p:txBody>
      </p:sp>
      <p:sp>
        <p:nvSpPr>
          <p:cNvPr id="9" name="Lejupvērstā bultiņa 8"/>
          <p:cNvSpPr/>
          <p:nvPr/>
        </p:nvSpPr>
        <p:spPr>
          <a:xfrm>
            <a:off x="3881794" y="2561189"/>
            <a:ext cx="18002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96" y="3920480"/>
            <a:ext cx="23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4532087"/>
            <a:ext cx="176901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Koncepcijas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4499431"/>
            <a:ext cx="2088232" cy="4713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Vadlīnijas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597077"/>
            <a:ext cx="192621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Modeļi</a:t>
            </a:r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412410"/>
            <a:ext cx="230425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Modulis studiju programmām</a:t>
            </a:r>
            <a:endParaRPr lang="lv-LV" dirty="0"/>
          </a:p>
        </p:txBody>
      </p:sp>
      <p:sp>
        <p:nvSpPr>
          <p:cNvPr id="19" name="TextBox 18"/>
          <p:cNvSpPr txBox="1"/>
          <p:nvPr/>
        </p:nvSpPr>
        <p:spPr>
          <a:xfrm>
            <a:off x="6502469" y="1792908"/>
            <a:ext cx="216024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Zinātniskie raksti un konferences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52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Projekts 5.2.9.</a:t>
            </a:r>
            <a:b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Pasākumi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628800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248 intervijas pēc īpaši izstrādātas metodikas:</a:t>
            </a:r>
          </a:p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58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Augšdaugava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Augšzeme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Vestiena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endParaRPr lang="lv-LV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Rāzna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endParaRPr lang="lv-LV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Slītere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Projekts 5.2.9.</a:t>
            </a:r>
            <a:b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Anketēšana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VPP2014\aptauja\foto no anketēšanas\FB\andris-klepers-vesti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722687" cy="26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173488" cy="278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D:\VPP2014\aptauja\foto no anketēšanas\FB\iveta-druva-auto-vestie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0078"/>
            <a:ext cx="4499992" cy="25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VPP2014\aptauja\foto no anketēšanas\Augszeme-04.03.2015.-maz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65525"/>
            <a:ext cx="3220615" cy="21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r>
              <a:rPr lang="lv-LV" dirty="0" smtClean="0"/>
              <a:t>Respondentu profils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/>
          <a:lstStyle/>
          <a:p>
            <a:r>
              <a:rPr lang="lv-LV" dirty="0" smtClean="0"/>
              <a:t>Vecums, dzimums, izglītība</a:t>
            </a:r>
            <a:endParaRPr lang="lv-LV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03" y="980728"/>
            <a:ext cx="3806397" cy="22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0" y="3429000"/>
            <a:ext cx="4517688" cy="32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506353"/>
            <a:ext cx="45847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58924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schemeClr val="accent6">
                    <a:lumMod val="50000"/>
                  </a:schemeClr>
                </a:solidFill>
              </a:rPr>
              <a:t>Provizoriskie dati: apstrādāja I.Druva-</a:t>
            </a:r>
            <a:r>
              <a:rPr lang="lv-LV" sz="2000" dirty="0" err="1" smtClean="0">
                <a:solidFill>
                  <a:schemeClr val="accent6">
                    <a:lumMod val="50000"/>
                  </a:schemeClr>
                </a:solidFill>
              </a:rPr>
              <a:t>Druvaskalna</a:t>
            </a:r>
            <a:endParaRPr lang="lv-LV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74" y="29816"/>
            <a:ext cx="100012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00800" cy="1143000"/>
          </a:xfrm>
        </p:spPr>
        <p:txBody>
          <a:bodyPr/>
          <a:lstStyle/>
          <a:p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Projekts 5.2.9.</a:t>
            </a:r>
            <a:b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lv-LV" sz="3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Anketēšana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EBC6-D1F3-4643-910A-3895830254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7" y="3171"/>
            <a:ext cx="997803" cy="9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3" y="1196752"/>
            <a:ext cx="3203092" cy="24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09" y="4031801"/>
            <a:ext cx="3790221" cy="284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" y="4174258"/>
            <a:ext cx="3410336" cy="25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63" y="188640"/>
            <a:ext cx="3923403" cy="294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924944"/>
            <a:ext cx="3580620" cy="268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AwardBorder">
  <a:themeElements>
    <a:clrScheme name="">
      <a:dk1>
        <a:srgbClr val="000000"/>
      </a:dk1>
      <a:lt1>
        <a:srgbClr val="FFCC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nglischeSchT"/>
        <a:ea typeface=""/>
        <a:cs typeface=""/>
      </a:majorFont>
      <a:minorFont>
        <a:latin typeface="EnglischeSc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GoldAwardBorder</Template>
  <TotalTime>1097</TotalTime>
  <Words>376</Words>
  <Application>Microsoft Office PowerPoint</Application>
  <PresentationFormat>Slaidrāde ekrānā (4:3)</PresentationFormat>
  <Paragraphs>104</Paragraphs>
  <Slides>31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3</vt:i4>
      </vt:variant>
      <vt:variant>
        <vt:lpstr>Slaidu virsraksti</vt:lpstr>
      </vt:variant>
      <vt:variant>
        <vt:i4>31</vt:i4>
      </vt:variant>
    </vt:vector>
  </HeadingPairs>
  <TitlesOfParts>
    <vt:vector size="34" baseType="lpstr">
      <vt:lpstr>GoldAwardBorder</vt:lpstr>
      <vt:lpstr>Office Theme</vt:lpstr>
      <vt:lpstr>1_Office Theme</vt:lpstr>
      <vt:lpstr>Latvijas sabiedrības viedoklis par ekosistēmu pakalpojumiem un to izmantošanas veidi   Valsts pētījumu programma EKOSOC-LV Projekts 5.2.9 Sociālās apziņas izmaiņu ietekme uz ekosistēmas pakalpojumu ilgtspējīgu nodrošinājumu</vt:lpstr>
      <vt:lpstr>VALSTS PĒTĪJUMU PROGRAMMA:  </vt:lpstr>
      <vt:lpstr>       VALSTS PĒTĪJUMU PROGRAMMA 2014  “Tautsaimniecības transformācija, gudra izaugsme, pārvaldība un tiesiskais ietvars valsts un sabiedrības ilgtspējīgai attīstībai – jaunas pieejas ilgtspējīgas zināšanu sabiedrības veidošanai (EKOSOC-LV)”  Aktuālu sabiedrības norišu izpēte ekonomikā, demogrāfijā, pārvaldē, tiesībās, reģionālajā attīstībā, vides aizsardzībā un citās jomās.  10 apakšprojekti sociālo zinātņu nozarēs.  Informācija par projektu – Latvijas Zinātņu akadēmijas mājaslapā www.lza.lv      </vt:lpstr>
      <vt:lpstr>Projekts 5.2.9. Mērķis:</vt:lpstr>
      <vt:lpstr>Projekts 5.2.9. Pasākumi</vt:lpstr>
      <vt:lpstr>Projekts 5.2.9. Pasākumi</vt:lpstr>
      <vt:lpstr>Projekts 5.2.9. Anketēšana</vt:lpstr>
      <vt:lpstr>Respondentu profils</vt:lpstr>
      <vt:lpstr>Projekts 5.2.9. Anketēšana</vt:lpstr>
      <vt:lpstr>Respondentu profils</vt:lpstr>
      <vt:lpstr>Ekosistēmu pakalpojumi – papildu resursi – Visas teritorijas</vt:lpstr>
      <vt:lpstr>Ekosistēmu pakalpojumi – papildu resursi – Visas teritorijas</vt:lpstr>
      <vt:lpstr>Ekosistēmu pakalpojumi – papildu resursi – Visas teritorijas</vt:lpstr>
      <vt:lpstr>Makšķerēšana</vt:lpstr>
      <vt:lpstr>Ekosistēmu pakalpojumi – papildu resursi – Visas teritorijas</vt:lpstr>
      <vt:lpstr>Ekosistēmu pakalpojumi – papildu resursi – Visas teritorijas</vt:lpstr>
      <vt:lpstr>Ekosistēmu pakalpojumi – papildu resursi – Visas teritorijas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Ekosistēmu pakalpojumi – atpūta, sports, rekreācija</vt:lpstr>
      <vt:lpstr>Jolanta Bāra jolanta.bara@biology.lv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Nr. 5.2.3Latvijas lauku un reģionālās attīstības procesi un iespējas zināšanu ekonomikas kontekstā</dc:title>
  <dc:creator>Laura</dc:creator>
  <cp:lastModifiedBy>Jolanta</cp:lastModifiedBy>
  <cp:revision>87</cp:revision>
  <dcterms:created xsi:type="dcterms:W3CDTF">2014-10-09T06:47:37Z</dcterms:created>
  <dcterms:modified xsi:type="dcterms:W3CDTF">2015-08-24T23:45:17Z</dcterms:modified>
</cp:coreProperties>
</file>